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93" r:id="rId2"/>
    <p:sldId id="397" r:id="rId3"/>
    <p:sldId id="395" r:id="rId4"/>
    <p:sldId id="396" r:id="rId5"/>
    <p:sldId id="402" r:id="rId6"/>
    <p:sldId id="401" r:id="rId7"/>
    <p:sldId id="398" r:id="rId8"/>
    <p:sldId id="399" r:id="rId9"/>
    <p:sldId id="400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135" userDrawn="1">
          <p15:clr>
            <a:srgbClr val="A4A3A4"/>
          </p15:clr>
        </p15:guide>
        <p15:guide id="3" orient="horz" pos="459" userDrawn="1">
          <p15:clr>
            <a:srgbClr val="A4A3A4"/>
          </p15:clr>
        </p15:guide>
        <p15:guide id="4" pos="7151" userDrawn="1">
          <p15:clr>
            <a:srgbClr val="A4A3A4"/>
          </p15:clr>
        </p15:guide>
        <p15:guide id="5" pos="5609" userDrawn="1">
          <p15:clr>
            <a:srgbClr val="A4A3A4"/>
          </p15:clr>
        </p15:guide>
        <p15:guide id="6" pos="6425" userDrawn="1">
          <p15:clr>
            <a:srgbClr val="A4A3A4"/>
          </p15:clr>
        </p15:guide>
        <p15:guide id="7" pos="6879" userDrawn="1">
          <p15:clr>
            <a:srgbClr val="A4A3A4"/>
          </p15:clr>
        </p15:guide>
        <p15:guide id="9" pos="279" userDrawn="1">
          <p15:clr>
            <a:srgbClr val="A4A3A4"/>
          </p15:clr>
        </p15:guide>
        <p15:guide id="10" orient="horz" pos="1321" userDrawn="1">
          <p15:clr>
            <a:srgbClr val="A4A3A4"/>
          </p15:clr>
        </p15:guide>
        <p15:guide id="11" orient="horz" pos="142" userDrawn="1">
          <p15:clr>
            <a:srgbClr val="A4A3A4"/>
          </p15:clr>
        </p15:guide>
        <p15:guide id="12" pos="1481" userDrawn="1">
          <p15:clr>
            <a:srgbClr val="A4A3A4"/>
          </p15:clr>
        </p15:guide>
        <p15:guide id="13" pos="6244" userDrawn="1">
          <p15:clr>
            <a:srgbClr val="A4A3A4"/>
          </p15:clr>
        </p15:guide>
        <p15:guide id="14" orient="horz" pos="31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r Giladi" initials="NG" lastIdx="1" clrIdx="0">
    <p:extLst>
      <p:ext uri="{19B8F6BF-5375-455C-9EA6-DF929625EA0E}">
        <p15:presenceInfo xmlns:p15="http://schemas.microsoft.com/office/powerpoint/2012/main" userId="S-1-5-21-1367878431-1795956750-1947940980-2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5B99"/>
    <a:srgbClr val="D0E1F0"/>
    <a:srgbClr val="BCCBE4"/>
    <a:srgbClr val="009193"/>
    <a:srgbClr val="011893"/>
    <a:srgbClr val="253466"/>
    <a:srgbClr val="7FD2F6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6"/>
    <p:restoredTop sz="94700"/>
  </p:normalViewPr>
  <p:slideViewPr>
    <p:cSldViewPr snapToGrid="0" snapToObjects="1">
      <p:cViewPr varScale="1">
        <p:scale>
          <a:sx n="91" d="100"/>
          <a:sy n="91" d="100"/>
        </p:scale>
        <p:origin x="84" y="492"/>
      </p:cViewPr>
      <p:guideLst>
        <p:guide orient="horz" pos="2160"/>
        <p:guide pos="4135"/>
        <p:guide orient="horz" pos="459"/>
        <p:guide pos="7151"/>
        <p:guide pos="5609"/>
        <p:guide pos="6425"/>
        <p:guide pos="6879"/>
        <p:guide pos="279"/>
        <p:guide orient="horz" pos="1321"/>
        <p:guide orient="horz" pos="142"/>
        <p:guide pos="1481"/>
        <p:guide pos="6244"/>
        <p:guide orient="horz" pos="311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2C786-D139-E14A-BE75-017B127AC8F4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906E5-CCA2-D944-8FE7-5A81B4F714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E674-F9E9-5741-A8AB-C7660578B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982" y="361741"/>
            <a:ext cx="11516493" cy="5506496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742848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02" userDrawn="1">
          <p15:clr>
            <a:srgbClr val="FBAE40"/>
          </p15:clr>
        </p15:guide>
        <p15:guide id="2" pos="7514" userDrawn="1">
          <p15:clr>
            <a:srgbClr val="FBAE40"/>
          </p15:clr>
        </p15:guide>
        <p15:guide id="3" pos="257" userDrawn="1">
          <p15:clr>
            <a:srgbClr val="FBAE40"/>
          </p15:clr>
        </p15:guide>
        <p15:guide id="4" orient="horz" pos="2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11AFB-A784-6A42-91CA-8C86D5F20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00B77-BDA2-BC42-9E88-D857E7E94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110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9C25E4D-2859-F143-999D-8F768F40F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982" y="361741"/>
            <a:ext cx="11516493" cy="5506496"/>
          </a:xfrm>
        </p:spPr>
        <p:txBody>
          <a:bodyPr anchor="b">
            <a:normAutofit/>
          </a:bodyPr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3814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29FEEC-7225-4543-8A36-4647C231A2BD}"/>
              </a:ext>
            </a:extLst>
          </p:cNvPr>
          <p:cNvSpPr txBox="1"/>
          <p:nvPr userDrawn="1"/>
        </p:nvSpPr>
        <p:spPr>
          <a:xfrm>
            <a:off x="426720" y="345440"/>
            <a:ext cx="1149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0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B5B0A-1F83-EB43-AE04-F0DB7832E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65125"/>
            <a:ext cx="11254154" cy="1219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ABC24-3DCD-DC43-90B7-9C6F5ECF2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2514" y="1825625"/>
            <a:ext cx="11254154" cy="4002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214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natalieal@tauex.tau.ac.i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chemeClr val="accent2">
                    <a:lumMod val="75000"/>
                  </a:schemeClr>
                </a:solidFill>
              </a:rPr>
              <a:t>בטיחות</a:t>
            </a:r>
            <a:r>
              <a:rPr lang="he-IL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he-I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e-IL" altLang="he-IL" sz="2400" b="1" dirty="0">
                <a:solidFill>
                  <a:schemeClr val="accent1">
                    <a:lumMod val="75000"/>
                  </a:schemeClr>
                </a:solidFill>
              </a:rPr>
              <a:t>חשיפת סטודנט לנוזלי גוף ולדקירה </a:t>
            </a:r>
            <a:r>
              <a:rPr lang="he-IL" alt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ממחט</a:t>
            </a:r>
          </a:p>
          <a:p>
            <a:pPr marL="514350" indent="-514350">
              <a:buAutoNum type="arabicPeriod"/>
            </a:pPr>
            <a:r>
              <a:rPr lang="he-IL" alt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שימוש </a:t>
            </a:r>
            <a:r>
              <a:rPr lang="he-IL" altLang="he-IL" sz="2400" b="1" dirty="0" err="1" smtClean="0">
                <a:solidFill>
                  <a:schemeClr val="accent1">
                    <a:lumMod val="75000"/>
                  </a:schemeClr>
                </a:solidFill>
              </a:rPr>
              <a:t>וצפיה</a:t>
            </a:r>
            <a:r>
              <a:rPr lang="he-IL" altLang="he-IL" sz="2400" b="1" smtClean="0">
                <a:solidFill>
                  <a:schemeClr val="accent1">
                    <a:lumMod val="75000"/>
                  </a:schemeClr>
                </a:solidFill>
              </a:rPr>
              <a:t> במאגרי מידע</a:t>
            </a:r>
            <a:endParaRPr lang="he-IL" altLang="he-IL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בטיחות 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</a:rPr>
              <a:t>קרינה</a:t>
            </a: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3.  בטיחות אש</a:t>
            </a: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4.  רעידת אדמה</a:t>
            </a:r>
          </a:p>
        </p:txBody>
      </p:sp>
    </p:spTree>
    <p:extLst>
      <p:ext uri="{BB962C8B-B14F-4D97-AF65-F5344CB8AC3E}">
        <p14:creationId xmlns:p14="http://schemas.microsoft.com/office/powerpoint/2010/main" val="259122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2514" y="178676"/>
            <a:ext cx="11254154" cy="1198180"/>
          </a:xfrm>
        </p:spPr>
        <p:txBody>
          <a:bodyPr>
            <a:normAutofit/>
          </a:bodyPr>
          <a:lstStyle/>
          <a:p>
            <a:pPr algn="ctr"/>
            <a:r>
              <a:rPr lang="he-IL" altLang="he-IL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חשיפת סטודנט לנוזלי גוף ולדקירה ממחט</a:t>
            </a:r>
            <a:r>
              <a:rPr lang="en-US" altLang="he-IL" sz="2800" dirty="0"/>
              <a:t/>
            </a:r>
            <a:br>
              <a:rPr lang="en-US" altLang="he-IL" sz="2800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סיכון להדבקה עקב חשיפה לדם או נוזלי גוף:</a:t>
            </a:r>
          </a:p>
          <a:p>
            <a:pPr marL="514350" indent="-514350">
              <a:buAutoNum type="arabicPeriod"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דקירה על ידי מחט או חפץ חד שהיה במגע עם דם או הפרשות, או שאין עליו מידע נוסף</a:t>
            </a:r>
          </a:p>
          <a:p>
            <a:pPr marL="514350" indent="-514350">
              <a:buAutoNum type="arabicPeriod"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התזה של דם או נוזלי גוף לריריות או עור לא שלם</a:t>
            </a:r>
          </a:p>
          <a:p>
            <a:pPr marL="514350" indent="-514350">
              <a:buAutoNum type="arabicPeriod"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נשיכה על ידי אדם</a:t>
            </a:r>
            <a:endParaRPr lang="he-I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7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800" b="1" dirty="0" smtClean="0">
                <a:solidFill>
                  <a:schemeClr val="accent2">
                    <a:lumMod val="75000"/>
                  </a:schemeClr>
                </a:solidFill>
              </a:rPr>
              <a:t>צעדים בהם יש לנקוט לאחר דקירה ממחט או חשיפה לנוזלי גוף </a:t>
            </a:r>
            <a:endParaRPr lang="he-IL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הסטודנט הנחשף</a:t>
            </a:r>
            <a:endParaRPr lang="en-US" sz="3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lnSpc>
                <a:spcPct val="110000"/>
              </a:lnSpc>
              <a:buSzPts val="1000"/>
              <a:buFont typeface="Arial" panose="020B0604020202020204" pitchFamily="34" charset="0"/>
              <a:buNone/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טיפול מקומי:</a:t>
            </a:r>
          </a:p>
          <a:p>
            <a:pPr lvl="0">
              <a:lnSpc>
                <a:spcPct val="110000"/>
              </a:lnSpc>
              <a:buSzPts val="1000"/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רחצת עיניים או ריריות במי ברז או במים סטריליים</a:t>
            </a:r>
          </a:p>
          <a:p>
            <a:pPr lvl="0">
              <a:lnSpc>
                <a:spcPct val="110000"/>
              </a:lnSpc>
              <a:buSzPts val="1000"/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רחצת העור הפגוע במים זורמים </a:t>
            </a:r>
            <a:r>
              <a:rPr lang="he-IL" sz="3100" b="1" dirty="0" err="1">
                <a:solidFill>
                  <a:schemeClr val="accent1">
                    <a:lumMod val="75000"/>
                  </a:schemeClr>
                </a:solidFill>
              </a:rPr>
              <a:t>וספטל</a:t>
            </a: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sz="3100" b="1" dirty="0" err="1">
                <a:solidFill>
                  <a:schemeClr val="accent1">
                    <a:lumMod val="75000"/>
                  </a:schemeClr>
                </a:solidFill>
              </a:rPr>
              <a:t>סקראב</a:t>
            </a:r>
            <a:endParaRPr lang="en-US" sz="31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דווח לממונה:</a:t>
            </a:r>
            <a:endParaRPr lang="en-US" sz="3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 בשעות פעילות מרפאת הסגל יש לפנות למרפאת הסגל להמשך טיפול</a:t>
            </a:r>
            <a:endParaRPr lang="en-US" sz="3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 מחוץ לשעות פעילות המרפאה יש לפנות למיון פנימי לטיפול ראשוני ולהמשיך מעקב במרפאת  הסגל ביום הפעילות הבא</a:t>
            </a:r>
            <a:endParaRPr lang="en-US" sz="3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 יילקחו דגימות דם ל 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</a:rPr>
              <a:t>HIV, HBV, HCV</a:t>
            </a: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 ולתפקודי כבד</a:t>
            </a:r>
            <a:endParaRPr lang="en-US" sz="31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 במידה והתרחשה חשיפה </a:t>
            </a:r>
            <a:r>
              <a:rPr lang="he-IL" sz="3100" b="1" dirty="0" err="1">
                <a:solidFill>
                  <a:schemeClr val="accent1">
                    <a:lumMod val="75000"/>
                  </a:schemeClr>
                </a:solidFill>
              </a:rPr>
              <a:t>לנשא</a:t>
            </a: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 של 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</a:rPr>
              <a:t>, HCV </a:t>
            </a: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 ו/או 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</a:rPr>
              <a:t>HIV</a:t>
            </a: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3100" b="1" dirty="0">
                <a:solidFill>
                  <a:schemeClr val="accent1">
                    <a:lumMod val="75000"/>
                  </a:schemeClr>
                </a:solidFill>
              </a:rPr>
              <a:t>HBV</a:t>
            </a:r>
          </a:p>
          <a:p>
            <a:pPr marL="0" lvl="0" indent="0">
              <a:lnSpc>
                <a:spcPct val="110000"/>
              </a:lnSpc>
              <a:buFont typeface="Arial" panose="020B0604020202020204" pitchFamily="34" charset="0"/>
              <a:buNone/>
              <a:tabLst>
                <a:tab pos="1814195" algn="ctr"/>
                <a:tab pos="3171190" algn="r"/>
              </a:tabLst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</a:rPr>
              <a:t>     יש להתייעץ עם מומחה בתחום הרלוונטי ולתת טיפול מונע ע"פ הנדרש.</a:t>
            </a:r>
            <a:endParaRPr lang="en-US" sz="31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9736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2514" y="365125"/>
            <a:ext cx="11254154" cy="1211427"/>
          </a:xfrm>
        </p:spPr>
        <p:txBody>
          <a:bodyPr>
            <a:normAutofit/>
          </a:bodyPr>
          <a:lstStyle/>
          <a:p>
            <a:pPr algn="ctr"/>
            <a:r>
              <a:rPr lang="he-IL" sz="2800" b="1" dirty="0">
                <a:solidFill>
                  <a:schemeClr val="accent2">
                    <a:lumMod val="75000"/>
                  </a:schemeClr>
                </a:solidFill>
              </a:rPr>
              <a:t>אילו צעדים יש לנקוט להפחית את הסיכון לדקירה ממחט?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he-IL" sz="2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buSzPts val="1000"/>
              <a:buFont typeface="Wingdings" panose="05000000000000000000" pitchFamily="2" charset="2"/>
              <a:buChar char="§"/>
            </a:pP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</a:rPr>
              <a:t>עטיית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 כפפות בכל מגע עם הפרשות או נוזלי גוף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15000"/>
              </a:lnSpc>
              <a:buSzPts val="1000"/>
              <a:buFont typeface="Wingdings" panose="05000000000000000000" pitchFamily="2" charset="2"/>
              <a:buChar char="§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אין להחזיר מכסה למחט חשופה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15000"/>
              </a:lnSpc>
              <a:buSzPts val="1000"/>
              <a:buFont typeface="Wingdings" panose="05000000000000000000" pitchFamily="2" charset="2"/>
              <a:buChar char="§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אין להפריד מחט </a:t>
            </a: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</a:rPr>
              <a:t>מהולדר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 או ממזרק באופן ידני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15000"/>
              </a:lnSpc>
              <a:buSzPts val="1000"/>
              <a:buFont typeface="Wingdings" panose="05000000000000000000" pitchFamily="2" charset="2"/>
              <a:buChar char="§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יש להשליך מחטים לפחי מחטים בלבד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15000"/>
              </a:lnSpc>
              <a:buSzPts val="1000"/>
              <a:buFont typeface="Wingdings" panose="05000000000000000000" pitchFamily="2" charset="2"/>
              <a:buChar char="§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יש לדאוג לזמינות </a:t>
            </a: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</a:rPr>
              <a:t>מיכלים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 לפסולת חדה בכל חדרי החולים וחדרי הטיפולים.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15000"/>
              </a:lnSpc>
              <a:buSzPts val="1000"/>
              <a:buFont typeface="Wingdings" panose="05000000000000000000" pitchFamily="2" charset="2"/>
              <a:buChar char="§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כשפח המחטים מתמלא עד 3/4 מגובהו- יש לאטום אותו ולדאוג לפינויו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115000"/>
              </a:lnSpc>
              <a:buSzPts val="1000"/>
              <a:buFont typeface="Wingdings" panose="05000000000000000000" pitchFamily="2" charset="2"/>
              <a:buChar char="§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אסור לנער פחי ממחטים כדי להקל </a:t>
            </a: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</a:rPr>
              <a:t>הסגירה</a:t>
            </a:r>
          </a:p>
          <a:p>
            <a:pPr lvl="0">
              <a:lnSpc>
                <a:spcPct val="115000"/>
              </a:lnSpc>
              <a:buSzPts val="1000"/>
              <a:buFont typeface="Wingdings" panose="05000000000000000000" pitchFamily="2" charset="2"/>
              <a:buChar char="§"/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0047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2">
                    <a:lumMod val="75000"/>
                  </a:schemeClr>
                </a:solidFill>
              </a:rPr>
              <a:t>הסדרת התחייבות לחדר מיון ודיווח</a:t>
            </a:r>
            <a:endParaRPr lang="he-I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סטודנט שנדקר ממחט </a:t>
            </a:r>
            <a:r>
              <a:rPr lang="he-IL" sz="2400" b="1" dirty="0" err="1" smtClean="0">
                <a:solidFill>
                  <a:schemeClr val="accent1">
                    <a:lumMod val="75000"/>
                  </a:schemeClr>
                </a:solidFill>
              </a:rPr>
              <a:t>מחוייב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 לדווח</a:t>
            </a:r>
          </a:p>
          <a:p>
            <a:pPr marL="0" indent="0" algn="ctr">
              <a:buNone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למזכירות הפקולטה, לנטלי  ללוש</a:t>
            </a:r>
          </a:p>
          <a:p>
            <a:pPr marL="0" indent="0" algn="ctr">
              <a:buNone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 במייל </a:t>
            </a:r>
            <a:r>
              <a:rPr lang="en-US" sz="2400" dirty="0" smtClean="0">
                <a:hlinkClick r:id="rId2"/>
              </a:rPr>
              <a:t>natalieal@tauex.tau.ac.il</a:t>
            </a:r>
            <a:r>
              <a:rPr lang="en-US" sz="2000" dirty="0" smtClean="0"/>
              <a:t> </a:t>
            </a:r>
          </a:p>
          <a:p>
            <a:pPr marL="0" indent="0" algn="ctr">
              <a:buNone/>
            </a:pPr>
            <a:r>
              <a:rPr lang="he-IL" dirty="0" smtClean="0"/>
              <a:t>		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כמפורט באתר הפקולטה ב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https://med.tau.ac.il/med-school-physical-injury-regulations</a:t>
            </a:r>
            <a:endParaRPr lang="he-IL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e-I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02816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2">
                    <a:lumMod val="75000"/>
                  </a:schemeClr>
                </a:solidFill>
              </a:rPr>
              <a:t>שימוש </a:t>
            </a:r>
            <a:r>
              <a:rPr lang="he-IL" sz="3200" b="1" dirty="0" err="1" smtClean="0">
                <a:solidFill>
                  <a:schemeClr val="accent2">
                    <a:lumMod val="75000"/>
                  </a:schemeClr>
                </a:solidFill>
              </a:rPr>
              <a:t>וצפיה</a:t>
            </a:r>
            <a:r>
              <a:rPr lang="he-IL" sz="3200" b="1" dirty="0" smtClean="0">
                <a:solidFill>
                  <a:schemeClr val="accent2">
                    <a:lumMod val="75000"/>
                  </a:schemeClr>
                </a:solidFill>
              </a:rPr>
              <a:t> במאגרי מדע</a:t>
            </a:r>
            <a:endParaRPr lang="he-IL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22514" y="1345325"/>
            <a:ext cx="11254154" cy="4482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לסטודנטים לרפואה ניתנת אפשרות גישה </a:t>
            </a:r>
            <a:r>
              <a:rPr lang="he-IL" sz="2400" b="1" dirty="0" err="1" smtClean="0">
                <a:solidFill>
                  <a:schemeClr val="accent1">
                    <a:lumMod val="75000"/>
                  </a:schemeClr>
                </a:solidFill>
              </a:rPr>
              <a:t>לצפיה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 במאגרי המידע על מטופלים.</a:t>
            </a:r>
          </a:p>
          <a:p>
            <a:pPr marL="0" indent="0">
              <a:buNone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הסטודנט/</a:t>
            </a:r>
            <a:r>
              <a:rPr lang="he-IL" sz="2400" b="1" dirty="0" err="1" smtClean="0">
                <a:solidFill>
                  <a:schemeClr val="accent1">
                    <a:lumMod val="75000"/>
                  </a:schemeClr>
                </a:solidFill>
              </a:rPr>
              <a:t>ית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sz="2400" b="1" dirty="0" err="1" smtClean="0">
                <a:solidFill>
                  <a:schemeClr val="accent1">
                    <a:lumMod val="75000"/>
                  </a:schemeClr>
                </a:solidFill>
              </a:rPr>
              <a:t>מחוייבים</a:t>
            </a: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להשתמש במידע לצורך לימודים בלבד.</a:t>
            </a:r>
          </a:p>
          <a:p>
            <a:pPr marL="514350" indent="-514350">
              <a:buAutoNum type="arabicPeriod"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לא לגלות/להעביר מידע אשר הגיע אליו/ה במסגרת הלימודים אלא לצרכי לימודים בלבד.</a:t>
            </a:r>
          </a:p>
          <a:p>
            <a:pPr marL="514350" indent="-514350">
              <a:buAutoNum type="arabicPeriod"/>
            </a:pPr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הסיסמא אישית וחל איסור מוחלט להעבירה למשתמש אחר ו/או לתעדה </a:t>
            </a:r>
            <a:endParaRPr lang="he-I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3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2514" y="365125"/>
            <a:ext cx="11254154" cy="612337"/>
          </a:xfrm>
        </p:spPr>
        <p:txBody>
          <a:bodyPr>
            <a:normAutofit/>
          </a:bodyPr>
          <a:lstStyle/>
          <a:p>
            <a:pPr algn="ctr"/>
            <a:r>
              <a:rPr lang="he-IL" sz="2800" b="1" dirty="0" smtClean="0">
                <a:solidFill>
                  <a:schemeClr val="accent2">
                    <a:lumMod val="75000"/>
                  </a:schemeClr>
                </a:solidFill>
              </a:rPr>
              <a:t>בטיחות קרינה</a:t>
            </a:r>
            <a:endParaRPr lang="he-IL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22514" y="1072055"/>
            <a:ext cx="11254154" cy="4755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</a:rPr>
              <a:t>בבית החולים קיימים סיכונים תעסוקתיים של קרינה מייננת.</a:t>
            </a:r>
          </a:p>
          <a:p>
            <a:pPr marL="0" indent="0">
              <a:buNone/>
            </a:pPr>
            <a:endParaRPr lang="he-IL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</a:rPr>
              <a:t>הפוטנציאל לסיכוני קרינה מייננת קיים, בעיקר באגף הדימות (הרנטגן) על כל שלוחותיו, במכון האונקולוגי, במכון לרפואה גרעינית, היחידה לקרדיולוגיה גרעינית, חדרי </a:t>
            </a:r>
            <a:r>
              <a:rPr lang="he-IL" sz="2000" b="1" dirty="0" err="1" smtClean="0">
                <a:solidFill>
                  <a:schemeClr val="accent1">
                    <a:lumMod val="75000"/>
                  </a:schemeClr>
                </a:solidFill>
              </a:rPr>
              <a:t>הצינטורים</a:t>
            </a: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</a:rPr>
              <a:t>, מעבדות רדיואקטיביות</a:t>
            </a:r>
            <a:endParaRPr lang="he-IL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e-IL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schemeClr val="accent1">
                    <a:lumMod val="75000"/>
                  </a:schemeClr>
                </a:solidFill>
              </a:rPr>
              <a:t>למען הבטיחות האישית יש להקפיד על קיום כללי בטיחות הקרינה הבאים:</a:t>
            </a:r>
          </a:p>
          <a:p>
            <a:pPr marL="0" indent="0">
              <a:buNone/>
            </a:pPr>
            <a:r>
              <a:rPr lang="he-IL" sz="2000" b="1" dirty="0" smtClean="0">
                <a:solidFill>
                  <a:srgbClr val="FF0000"/>
                </a:solidFill>
              </a:rPr>
              <a:t>חל איסור מוחלט </a:t>
            </a:r>
            <a:r>
              <a:rPr lang="he-IL" sz="2000" b="1" dirty="0" err="1" smtClean="0">
                <a:solidFill>
                  <a:srgbClr val="FF0000"/>
                </a:solidFill>
              </a:rPr>
              <a:t>להכנס</a:t>
            </a:r>
            <a:r>
              <a:rPr lang="he-IL" sz="2000" b="1" dirty="0" smtClean="0">
                <a:solidFill>
                  <a:srgbClr val="FF0000"/>
                </a:solidFill>
              </a:rPr>
              <a:t> לתוך חדרים/אזורים משולטים בשלטי אזהרה מפני קרינה מייננת ו/או חומרים רדיואקטיביים. כניסה לתוך האזורים המשולטים תעשה אך ורק באישורו של האחראי על המתקן ו/או ממונה בטיחות קרינה בביה"ח. </a:t>
            </a:r>
            <a:endParaRPr lang="he-IL" sz="2000" b="1" dirty="0">
              <a:solidFill>
                <a:srgbClr val="FF0000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15115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2514" y="365125"/>
            <a:ext cx="11254154" cy="780503"/>
          </a:xfrm>
        </p:spPr>
        <p:txBody>
          <a:bodyPr>
            <a:normAutofit/>
          </a:bodyPr>
          <a:lstStyle/>
          <a:p>
            <a:pPr algn="ctr"/>
            <a:r>
              <a:rPr lang="he-IL" sz="2800" b="1" dirty="0" smtClean="0">
                <a:solidFill>
                  <a:schemeClr val="accent2">
                    <a:lumMod val="75000"/>
                  </a:schemeClr>
                </a:solidFill>
              </a:rPr>
              <a:t>בטיחות אש</a:t>
            </a:r>
            <a:endParaRPr lang="he-IL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200" b="1" dirty="0" smtClean="0">
                <a:solidFill>
                  <a:schemeClr val="accent1">
                    <a:lumMod val="75000"/>
                  </a:schemeClr>
                </a:solidFill>
              </a:rPr>
              <a:t>כללי התנהגות למניעה וטיפול באירוע אש</a:t>
            </a:r>
          </a:p>
          <a:p>
            <a:r>
              <a:rPr lang="he-IL" sz="2200" b="1" dirty="0" smtClean="0">
                <a:solidFill>
                  <a:schemeClr val="accent1">
                    <a:lumMod val="75000"/>
                  </a:schemeClr>
                </a:solidFill>
              </a:rPr>
              <a:t>הכר את סביבת העבודה שלך, הכר את צירי ופתחי המילוט החוצה.</a:t>
            </a:r>
          </a:p>
          <a:p>
            <a:r>
              <a:rPr lang="he-IL" sz="2200" b="1" dirty="0" smtClean="0">
                <a:solidFill>
                  <a:schemeClr val="accent1">
                    <a:lumMod val="75000"/>
                  </a:schemeClr>
                </a:solidFill>
              </a:rPr>
              <a:t>הכר את מיקומם של אמצעי הכיבוי בסביבת מקומך</a:t>
            </a:r>
          </a:p>
          <a:p>
            <a:r>
              <a:rPr lang="he-IL" sz="2200" b="1" dirty="0" smtClean="0">
                <a:solidFill>
                  <a:schemeClr val="accent1">
                    <a:lumMod val="75000"/>
                  </a:schemeClr>
                </a:solidFill>
              </a:rPr>
              <a:t>הרחק חומרים דליקים ממקורות חום</a:t>
            </a:r>
          </a:p>
          <a:p>
            <a:r>
              <a:rPr lang="he-IL" sz="2200" b="1" dirty="0" smtClean="0">
                <a:solidFill>
                  <a:schemeClr val="accent1">
                    <a:lumMod val="75000"/>
                  </a:schemeClr>
                </a:solidFill>
              </a:rPr>
              <a:t>אסור להשאיר אש גלויה ללא השגחה רציפה כגון נרות</a:t>
            </a:r>
          </a:p>
          <a:p>
            <a:r>
              <a:rPr lang="he-IL" sz="2200" b="1" dirty="0" smtClean="0">
                <a:solidFill>
                  <a:schemeClr val="accent1">
                    <a:lumMod val="75000"/>
                  </a:schemeClr>
                </a:solidFill>
              </a:rPr>
              <a:t>השתמש רק בציוד חשמלי תקין המאושר לשימוש ע"י ביה"ח ובכלל זה תנורי חימום.</a:t>
            </a:r>
          </a:p>
          <a:p>
            <a:r>
              <a:rPr lang="he-IL" sz="2200" b="1" dirty="0" smtClean="0">
                <a:solidFill>
                  <a:schemeClr val="accent1">
                    <a:lumMod val="75000"/>
                  </a:schemeClr>
                </a:solidFill>
              </a:rPr>
              <a:t>חל איסור מוחלט לעשן בכל מבני ביה"ח.</a:t>
            </a:r>
          </a:p>
          <a:p>
            <a:r>
              <a:rPr lang="he-IL" sz="2200" b="1" dirty="0" smtClean="0">
                <a:solidFill>
                  <a:schemeClr val="accent1">
                    <a:lumMod val="75000"/>
                  </a:schemeClr>
                </a:solidFill>
              </a:rPr>
              <a:t>אין לחסום מסדרונות ומעברי מילוט</a:t>
            </a:r>
          </a:p>
          <a:p>
            <a:r>
              <a:rPr lang="he-IL" sz="2200" b="1" dirty="0" smtClean="0">
                <a:solidFill>
                  <a:schemeClr val="accent1">
                    <a:lumMod val="75000"/>
                  </a:schemeClr>
                </a:solidFill>
              </a:rPr>
              <a:t>אין להציב מעצורים למניעת סגירת דלתות האש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07861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800" b="1" dirty="0" smtClean="0">
                <a:solidFill>
                  <a:schemeClr val="accent2">
                    <a:lumMod val="75000"/>
                  </a:schemeClr>
                </a:solidFill>
              </a:rPr>
              <a:t>אם פרצה שריפה</a:t>
            </a:r>
            <a:endParaRPr lang="he-IL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הודע מיד לחדר הבקרה: טלפון 4402, 4734</a:t>
            </a:r>
          </a:p>
          <a:p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אתר את מקור השריפה ונסה לכבותה בעזרת מים או בעזרת המטף שבארון ציוד כיבוי האש</a:t>
            </a:r>
          </a:p>
          <a:p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קרא לעזרת צוות העובדים הקרוב.</a:t>
            </a:r>
          </a:p>
          <a:p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בעת המלטות לחץ על כפתור "התראת אש" המצוי בקרבת דלת הכניסה/יציאה מהמחלקה.</a:t>
            </a:r>
          </a:p>
          <a:p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סייע בפינוי החולים עפ"י הוראות הצוות הרפואי הבכיר במקום.</a:t>
            </a:r>
          </a:p>
          <a:p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אל תסתכן, ואל תטפל בשרפה מעורבים חומרים מסוכנים</a:t>
            </a:r>
          </a:p>
          <a:p>
            <a:r>
              <a:rPr lang="he-IL" sz="2400" b="1" dirty="0" smtClean="0">
                <a:solidFill>
                  <a:schemeClr val="accent1">
                    <a:lumMod val="75000"/>
                  </a:schemeClr>
                </a:solidFill>
              </a:rPr>
              <a:t>במידה ותתבקש, סייע לכוחות ההצלה וציית להוראותיהם.</a:t>
            </a:r>
            <a:endParaRPr lang="he-IL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0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97B2F93D8D739C4B8062BEBE22A4B175" ma:contentTypeVersion="14" ma:contentTypeDescription="צור מסמך חדש." ma:contentTypeScope="" ma:versionID="6fd9562ad8be71322842429e4fba56f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0a0449b5e14a3c124010af11f00851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מתזמן תאריך התחלה" ma:description="'מתזמן תאריך התחלה' הוא עמודת אתר שיוצרת תכונת הפרסום. היא משמשת לציון התאריך והשעה שבהם יופיע הדף לראשונה בפני מבקרי האתר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מתזמן תאריך סיום" ma:description="'תזמון תאריך הסיום' הוא עמודת אתר שיוצרת תכונת הפרסום. היא משמשת לציון התאריך והשעה שבהם הדף לא יופיע עוד בפני מבקרי האתר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סוג תוכן"/>
        <xsd:element ref="dc:title" minOccurs="0" maxOccurs="1" ma:index="3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B422FE1-B439-4BBD-B722-E0F3D2275506}"/>
</file>

<file path=customXml/itemProps2.xml><?xml version="1.0" encoding="utf-8"?>
<ds:datastoreItem xmlns:ds="http://schemas.openxmlformats.org/officeDocument/2006/customXml" ds:itemID="{2B2C5101-9188-473C-B95F-8128AACB60A7}"/>
</file>

<file path=customXml/itemProps3.xml><?xml version="1.0" encoding="utf-8"?>
<ds:datastoreItem xmlns:ds="http://schemas.openxmlformats.org/officeDocument/2006/customXml" ds:itemID="{89C0AE8C-FFD2-4B6F-AF61-A52D5F4958BD}"/>
</file>

<file path=docProps/app.xml><?xml version="1.0" encoding="utf-8"?>
<Properties xmlns="http://schemas.openxmlformats.org/officeDocument/2006/extended-properties" xmlns:vt="http://schemas.openxmlformats.org/officeDocument/2006/docPropsVTypes">
  <TotalTime>44189</TotalTime>
  <Words>558</Words>
  <Application>Microsoft Office PowerPoint</Application>
  <PresentationFormat>מסך רחב</PresentationFormat>
  <Paragraphs>68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Wingdings</vt:lpstr>
      <vt:lpstr>Office Theme</vt:lpstr>
      <vt:lpstr>בטיחות </vt:lpstr>
      <vt:lpstr>חשיפת סטודנט לנוזלי גוף ולדקירה ממחט </vt:lpstr>
      <vt:lpstr>צעדים בהם יש לנקוט לאחר דקירה ממחט או חשיפה לנוזלי גוף </vt:lpstr>
      <vt:lpstr>אילו צעדים יש לנקוט להפחית את הסיכון לדקירה ממחט? </vt:lpstr>
      <vt:lpstr>הסדרת התחייבות לחדר מיון ודיווח</vt:lpstr>
      <vt:lpstr>שימוש וצפיה במאגרי מדע</vt:lpstr>
      <vt:lpstr>בטיחות קרינה</vt:lpstr>
      <vt:lpstr>בטיחות אש</vt:lpstr>
      <vt:lpstr>אם פרצה שריפה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160</cp:revision>
  <cp:lastPrinted>2022-03-02T07:14:07Z</cp:lastPrinted>
  <dcterms:created xsi:type="dcterms:W3CDTF">2021-01-26T07:12:26Z</dcterms:created>
  <dcterms:modified xsi:type="dcterms:W3CDTF">2022-04-06T12:13:50Z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0x01010097B2F93D8D739C4B8062BEBE22A4B175</vt:lpwstr>
  </property>
</Properties>
</file>